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40" r:id="rId6"/>
    <p:sldId id="278" r:id="rId7"/>
    <p:sldId id="341" r:id="rId8"/>
    <p:sldId id="343" r:id="rId9"/>
    <p:sldId id="357" r:id="rId10"/>
    <p:sldId id="361" r:id="rId11"/>
    <p:sldId id="362" r:id="rId12"/>
    <p:sldId id="363" r:id="rId13"/>
    <p:sldId id="364" r:id="rId14"/>
    <p:sldId id="348" r:id="rId15"/>
    <p:sldId id="351" r:id="rId16"/>
    <p:sldId id="349" r:id="rId17"/>
    <p:sldId id="355" r:id="rId18"/>
    <p:sldId id="354" r:id="rId19"/>
    <p:sldId id="345" r:id="rId20"/>
    <p:sldId id="358" r:id="rId21"/>
    <p:sldId id="344" r:id="rId22"/>
    <p:sldId id="360" r:id="rId23"/>
    <p:sldId id="356" r:id="rId24"/>
    <p:sldId id="347" r:id="rId25"/>
    <p:sldId id="359" r:id="rId26"/>
    <p:sldId id="35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7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280" y="18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B9-A243-ADCF-A227A6EECEF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6B9-A243-ADCF-A227A6EECEF1}"/>
              </c:ext>
            </c:extLst>
          </c:dPt>
          <c:cat>
            <c:strRef>
              <c:f>Sheet1!$A$2:$A$3</c:f>
              <c:strCache>
                <c:ptCount val="2"/>
                <c:pt idx="0">
                  <c:v>四分位距</c:v>
                </c:pt>
                <c:pt idx="1">
                  <c:v>平均數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45.6</c:v>
                </c:pt>
                <c:pt idx="1">
                  <c:v>88.4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B9-A243-ADCF-A227A6EECE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noFill/>
          </c:spPr>
          <c:invertIfNegative val="0"/>
          <c:cat>
            <c:strRef>
              <c:f>Sheet1!$A$2:$A$3</c:f>
              <c:strCache>
                <c:ptCount val="2"/>
                <c:pt idx="0">
                  <c:v>四分位距</c:v>
                </c:pt>
                <c:pt idx="1">
                  <c:v>平均數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54.4</c:v>
                </c:pt>
                <c:pt idx="1">
                  <c:v>12.6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6B9-A243-ADCF-A227A6EECE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defRPr>
            </a:pPr>
            <a:endParaRPr lang="zh-TW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zh-TW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zh-TW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34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3842797" y="3133239"/>
            <a:ext cx="821228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TW" altLang="en-US" sz="54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判斷公司成長表現</a:t>
            </a:r>
            <a:endParaRPr lang="en-US" altLang="zh-TW" sz="5400" b="1" dirty="0">
              <a:solidFill>
                <a:schemeClr val="bg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r"/>
            <a:r>
              <a:rPr lang="zh-TW" altLang="en-US" sz="54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以財務指標分析</a:t>
            </a:r>
            <a:endParaRPr lang="zh-TW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4178459" y="4819682"/>
            <a:ext cx="7847567" cy="687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TW" altLang="en-US" sz="2000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機器學習 第二組    組員 ： 黃碩彥、魏嗣宸、劉昊東、李冠瑩</a:t>
            </a:r>
          </a:p>
          <a:p>
            <a:pPr algn="r"/>
            <a:endParaRPr lang="zh-TW" altLang="en-US" sz="1867" dirty="0">
              <a:solidFill>
                <a:schemeClr val="bg1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相關係數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7DC9D0-E013-A341-9D02-C4D7F3E1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2911579" y="1386936"/>
            <a:ext cx="6166559" cy="50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0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資料標準化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EEC334A8-1195-E24A-9D4A-35C7004E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/>
          <a:stretch/>
        </p:blipFill>
        <p:spPr>
          <a:xfrm>
            <a:off x="1949270" y="1377191"/>
            <a:ext cx="8387427" cy="42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7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EDA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探索資料分析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B8CCF8-20E4-5849-AB9B-2BC2C07D2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06" y="1259007"/>
            <a:ext cx="7255788" cy="483059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FB55CB1-0D4C-0B4B-A616-02C17D45DD11}"/>
              </a:ext>
            </a:extLst>
          </p:cNvPr>
          <p:cNvSpPr txBox="1"/>
          <p:nvPr/>
        </p:nvSpPr>
        <p:spPr>
          <a:xfrm>
            <a:off x="3723846" y="258354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ROA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B049F8-5196-F344-834A-034AD68BF3C9}"/>
              </a:ext>
            </a:extLst>
          </p:cNvPr>
          <p:cNvSpPr txBox="1"/>
          <p:nvPr/>
        </p:nvSpPr>
        <p:spPr>
          <a:xfrm>
            <a:off x="7825138" y="257925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ROE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0883E2-EE9A-7A4E-9766-F1ADEC482C85}"/>
              </a:ext>
            </a:extLst>
          </p:cNvPr>
          <p:cNvSpPr txBox="1"/>
          <p:nvPr/>
        </p:nvSpPr>
        <p:spPr>
          <a:xfrm>
            <a:off x="2817130" y="4250236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Operating growth profit margin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81397F-29B7-7944-B765-D0D59B3AB5D6}"/>
              </a:ext>
            </a:extLst>
          </p:cNvPr>
          <p:cNvSpPr txBox="1"/>
          <p:nvPr/>
        </p:nvSpPr>
        <p:spPr>
          <a:xfrm>
            <a:off x="3645040" y="594724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Debt ratio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F4C6A8-7011-524C-AEE6-3EF4A3316792}"/>
              </a:ext>
            </a:extLst>
          </p:cNvPr>
          <p:cNvSpPr txBox="1"/>
          <p:nvPr/>
        </p:nvSpPr>
        <p:spPr>
          <a:xfrm>
            <a:off x="7690728" y="426259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cash flow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6DCE17-1705-9D40-ADD0-D77F8CBD5780}"/>
              </a:ext>
            </a:extLst>
          </p:cNvPr>
          <p:cNvSpPr txBox="1"/>
          <p:nvPr/>
        </p:nvSpPr>
        <p:spPr>
          <a:xfrm>
            <a:off x="7422586" y="5959605"/>
            <a:ext cx="1745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asset turnover</a:t>
            </a:r>
            <a:endParaRPr kumimoji="1"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9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EDA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探索資料分析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670928-B2CB-8348-A184-F494B67A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64" y="1156587"/>
            <a:ext cx="5831125" cy="55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1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EDA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探索資料分析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6C0DDB-F66D-BA44-8011-224B7394F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-1" b="-1577"/>
          <a:stretch/>
        </p:blipFill>
        <p:spPr>
          <a:xfrm>
            <a:off x="3474426" y="1651688"/>
            <a:ext cx="5461219" cy="4749115"/>
          </a:xfrm>
          <a:prstGeom prst="rect">
            <a:avLst/>
          </a:prstGeom>
        </p:spPr>
      </p:pic>
      <p:sp>
        <p:nvSpPr>
          <p:cNvPr id="6" name="Oval 21">
            <a:extLst>
              <a:ext uri="{FF2B5EF4-FFF2-40B4-BE49-F238E27FC236}">
                <a16:creationId xmlns:a16="http://schemas.microsoft.com/office/drawing/2014/main" id="{15FE0EB1-CA8C-8643-9779-21F6EF820FB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23">
            <a:extLst>
              <a:ext uri="{FF2B5EF4-FFF2-40B4-BE49-F238E27FC236}">
                <a16:creationId xmlns:a16="http://schemas.microsoft.com/office/drawing/2014/main" id="{03238DD7-5824-D449-8E48-735A4D3933CC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A49BC2D4-F930-6646-9DF6-3B7045F87922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3886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PCA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主成分分析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FB973-B701-0641-BCB3-18AFBEFF3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7" b="6677"/>
          <a:stretch/>
        </p:blipFill>
        <p:spPr>
          <a:xfrm>
            <a:off x="1759351" y="1242334"/>
            <a:ext cx="8652317" cy="5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K means 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處理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225B64-97B7-754F-A57C-E0EA9A833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"/>
          <a:stretch/>
        </p:blipFill>
        <p:spPr>
          <a:xfrm>
            <a:off x="3377693" y="1888804"/>
            <a:ext cx="5866947" cy="3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9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K means 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處理</a:t>
            </a:r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A7D9CF-4319-1B48-86DC-BC24665BE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345"/>
            <a:ext cx="12192000" cy="49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79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K means 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分群特徵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71636006-4210-2D4C-96BF-B7E8BAA98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3116" r="2710" b="2664"/>
          <a:stretch/>
        </p:blipFill>
        <p:spPr>
          <a:xfrm>
            <a:off x="1683945" y="1678074"/>
            <a:ext cx="9108421" cy="32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5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隨機森林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4853FA-FC23-BA41-84B8-824F78988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06" y="1409075"/>
            <a:ext cx="9150469" cy="45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143771" y="402717"/>
            <a:ext cx="62540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Table of contents</a:t>
            </a:r>
            <a:endParaRPr lang="ko-KR" altLang="en-US" sz="4400" b="1" dirty="0">
              <a:solidFill>
                <a:schemeClr val="bg1"/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6558AAE-58C8-6043-91BF-95BED3055557}"/>
              </a:ext>
            </a:extLst>
          </p:cNvPr>
          <p:cNvGrpSpPr/>
          <p:nvPr/>
        </p:nvGrpSpPr>
        <p:grpSpPr>
          <a:xfrm>
            <a:off x="6163941" y="1227756"/>
            <a:ext cx="6105096" cy="3438533"/>
            <a:chOff x="6203697" y="1096840"/>
            <a:chExt cx="6105096" cy="3438533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AF7ADBD4-89D4-424E-A27E-2CF5BD96F4CA}"/>
                </a:ext>
              </a:extLst>
            </p:cNvPr>
            <p:cNvGrpSpPr/>
            <p:nvPr/>
          </p:nvGrpSpPr>
          <p:grpSpPr>
            <a:xfrm>
              <a:off x="6203697" y="1096840"/>
              <a:ext cx="5477537" cy="707886"/>
              <a:chOff x="6203697" y="1247677"/>
              <a:chExt cx="5477537" cy="707886"/>
            </a:xfrm>
          </p:grpSpPr>
          <p:sp>
            <p:nvSpPr>
              <p:cNvPr id="23" name="TextBox 4">
                <a:extLst>
                  <a:ext uri="{FF2B5EF4-FFF2-40B4-BE49-F238E27FC236}">
                    <a16:creationId xmlns:a16="http://schemas.microsoft.com/office/drawing/2014/main" id="{0B5CFE72-4F63-E94F-9961-A29DD03A3CBB}"/>
                  </a:ext>
                </a:extLst>
              </p:cNvPr>
              <p:cNvSpPr txBox="1"/>
              <p:nvPr/>
            </p:nvSpPr>
            <p:spPr>
              <a:xfrm>
                <a:off x="7019394" y="1342779"/>
                <a:ext cx="4661840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研究目的</a:t>
                </a:r>
                <a:endParaRPr lang="ko-KR" altLang="en-US" sz="2800" dirty="0">
                  <a:solidFill>
                    <a:schemeClr val="bg1"/>
                  </a:solidFill>
                  <a:latin typeface="Yuanti SC" panose="02010600040101010101" pitchFamily="2" charset="-122"/>
                  <a:ea typeface="Heiti SC Medium" pitchFamily="2" charset="-128"/>
                  <a:cs typeface="Arial" pitchFamily="34" charset="0"/>
                </a:endParaRPr>
              </a:p>
            </p:txBody>
          </p:sp>
          <p:sp>
            <p:nvSpPr>
              <p:cNvPr id="24" name="TextBox 5">
                <a:extLst>
                  <a:ext uri="{FF2B5EF4-FFF2-40B4-BE49-F238E27FC236}">
                    <a16:creationId xmlns:a16="http://schemas.microsoft.com/office/drawing/2014/main" id="{0D85E54B-8ACD-834E-9DA7-8ACDEB06327E}"/>
                  </a:ext>
                </a:extLst>
              </p:cNvPr>
              <p:cNvSpPr txBox="1"/>
              <p:nvPr/>
            </p:nvSpPr>
            <p:spPr>
              <a:xfrm>
                <a:off x="6203697" y="1247677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01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EB321EF-4886-B74B-93AD-3029356C8359}"/>
                </a:ext>
              </a:extLst>
            </p:cNvPr>
            <p:cNvGrpSpPr/>
            <p:nvPr/>
          </p:nvGrpSpPr>
          <p:grpSpPr>
            <a:xfrm>
              <a:off x="6251923" y="1671784"/>
              <a:ext cx="5419664" cy="707886"/>
              <a:chOff x="6251923" y="1814589"/>
              <a:chExt cx="5419664" cy="707886"/>
            </a:xfrm>
          </p:grpSpPr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BD587456-7574-7742-9AFE-33EE73159B8B}"/>
                  </a:ext>
                </a:extLst>
              </p:cNvPr>
              <p:cNvSpPr txBox="1"/>
              <p:nvPr/>
            </p:nvSpPr>
            <p:spPr>
              <a:xfrm>
                <a:off x="7009747" y="1899643"/>
                <a:ext cx="4661840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文獻回顧</a:t>
                </a:r>
                <a:endParaRPr lang="ko-KR" altLang="en-US" sz="2800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  <p:sp>
            <p:nvSpPr>
              <p:cNvPr id="27" name="TextBox 5">
                <a:extLst>
                  <a:ext uri="{FF2B5EF4-FFF2-40B4-BE49-F238E27FC236}">
                    <a16:creationId xmlns:a16="http://schemas.microsoft.com/office/drawing/2014/main" id="{A351B2B5-E26E-1049-954E-693A45871E46}"/>
                  </a:ext>
                </a:extLst>
              </p:cNvPr>
              <p:cNvSpPr txBox="1"/>
              <p:nvPr/>
            </p:nvSpPr>
            <p:spPr>
              <a:xfrm>
                <a:off x="6251923" y="1814589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02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FF6DBEA5-EC25-5146-A2B0-F5A6E75EE21A}"/>
                </a:ext>
              </a:extLst>
            </p:cNvPr>
            <p:cNvGrpSpPr/>
            <p:nvPr/>
          </p:nvGrpSpPr>
          <p:grpSpPr>
            <a:xfrm>
              <a:off x="6265427" y="2234769"/>
              <a:ext cx="6043366" cy="707886"/>
              <a:chOff x="5789925" y="599485"/>
              <a:chExt cx="6043366" cy="707886"/>
            </a:xfrm>
          </p:grpSpPr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DEE3C26E-137C-7F49-AC7F-FEC7EB045C31}"/>
                  </a:ext>
                </a:extLst>
              </p:cNvPr>
              <p:cNvSpPr txBox="1"/>
              <p:nvPr/>
            </p:nvSpPr>
            <p:spPr>
              <a:xfrm>
                <a:off x="6547748" y="672966"/>
                <a:ext cx="5285543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資料來源及選取變數</a:t>
                </a:r>
                <a:endParaRPr lang="ko-KR" altLang="en-US" sz="2800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  <p:sp>
            <p:nvSpPr>
              <p:cNvPr id="30" name="TextBox 5">
                <a:extLst>
                  <a:ext uri="{FF2B5EF4-FFF2-40B4-BE49-F238E27FC236}">
                    <a16:creationId xmlns:a16="http://schemas.microsoft.com/office/drawing/2014/main" id="{B035B928-42EE-6249-931E-D84B3F7C09E6}"/>
                  </a:ext>
                </a:extLst>
              </p:cNvPr>
              <p:cNvSpPr txBox="1"/>
              <p:nvPr/>
            </p:nvSpPr>
            <p:spPr>
              <a:xfrm>
                <a:off x="5789925" y="599485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03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159D85D7-D3C2-A940-BE15-77ECC7E7D809}"/>
                </a:ext>
              </a:extLst>
            </p:cNvPr>
            <p:cNvGrpSpPr/>
            <p:nvPr/>
          </p:nvGrpSpPr>
          <p:grpSpPr>
            <a:xfrm>
              <a:off x="6265427" y="2765676"/>
              <a:ext cx="5419664" cy="707886"/>
              <a:chOff x="5789925" y="609533"/>
              <a:chExt cx="5419664" cy="707886"/>
            </a:xfrm>
          </p:grpSpPr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7FBFD0CD-E1E0-FE41-A66D-BBB47BEFEB32}"/>
                  </a:ext>
                </a:extLst>
              </p:cNvPr>
              <p:cNvSpPr txBox="1"/>
              <p:nvPr/>
            </p:nvSpPr>
            <p:spPr>
              <a:xfrm>
                <a:off x="6547749" y="694588"/>
                <a:ext cx="4661840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資料處理</a:t>
                </a:r>
              </a:p>
            </p:txBody>
          </p:sp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61C73DAF-BDE9-0B4C-977B-173ED415517D}"/>
                  </a:ext>
                </a:extLst>
              </p:cNvPr>
              <p:cNvSpPr txBox="1"/>
              <p:nvPr/>
            </p:nvSpPr>
            <p:spPr>
              <a:xfrm>
                <a:off x="5789925" y="609533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04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34" name="Group 3">
              <a:extLst>
                <a:ext uri="{FF2B5EF4-FFF2-40B4-BE49-F238E27FC236}">
                  <a16:creationId xmlns:a16="http://schemas.microsoft.com/office/drawing/2014/main" id="{E4856CFC-96EC-A34C-BC30-A9A762BF67F7}"/>
                </a:ext>
              </a:extLst>
            </p:cNvPr>
            <p:cNvGrpSpPr/>
            <p:nvPr/>
          </p:nvGrpSpPr>
          <p:grpSpPr>
            <a:xfrm>
              <a:off x="6277001" y="3296577"/>
              <a:ext cx="5419664" cy="707886"/>
              <a:chOff x="5789925" y="619581"/>
              <a:chExt cx="5419664" cy="707886"/>
            </a:xfrm>
          </p:grpSpPr>
          <p:sp>
            <p:nvSpPr>
              <p:cNvPr id="35" name="TextBox 4">
                <a:extLst>
                  <a:ext uri="{FF2B5EF4-FFF2-40B4-BE49-F238E27FC236}">
                    <a16:creationId xmlns:a16="http://schemas.microsoft.com/office/drawing/2014/main" id="{1C7BB061-F3F9-EA49-834D-278145E3475C}"/>
                  </a:ext>
                </a:extLst>
              </p:cNvPr>
              <p:cNvSpPr txBox="1"/>
              <p:nvPr/>
            </p:nvSpPr>
            <p:spPr>
              <a:xfrm>
                <a:off x="6547749" y="696114"/>
                <a:ext cx="4661840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研究方法</a:t>
                </a:r>
                <a:endParaRPr lang="en" altLang="zh-TW" sz="2800" dirty="0">
                  <a:solidFill>
                    <a:schemeClr val="bg1"/>
                  </a:solidFill>
                  <a:latin typeface="Yuanti SC" panose="02010600040101010101" pitchFamily="2" charset="-122"/>
                  <a:ea typeface="Yuanti SC" panose="02010600040101010101" pitchFamily="2" charset="-122"/>
                  <a:cs typeface="Arial" pitchFamily="34" charset="0"/>
                </a:endParaRPr>
              </a:p>
            </p:txBody>
          </p:sp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1970856B-EF1E-694D-932D-0F8E2DA5924F}"/>
                  </a:ext>
                </a:extLst>
              </p:cNvPr>
              <p:cNvSpPr txBox="1"/>
              <p:nvPr/>
            </p:nvSpPr>
            <p:spPr>
              <a:xfrm>
                <a:off x="5789925" y="619581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05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EDC13834-A7D8-854C-B6A5-D5403CF950C5}"/>
                </a:ext>
              </a:extLst>
            </p:cNvPr>
            <p:cNvGrpSpPr/>
            <p:nvPr/>
          </p:nvGrpSpPr>
          <p:grpSpPr>
            <a:xfrm>
              <a:off x="6288576" y="3827487"/>
              <a:ext cx="5419664" cy="707886"/>
              <a:chOff x="5789925" y="629629"/>
              <a:chExt cx="5419664" cy="707886"/>
            </a:xfrm>
          </p:grpSpPr>
          <p:sp>
            <p:nvSpPr>
              <p:cNvPr id="38" name="TextBox 4">
                <a:extLst>
                  <a:ext uri="{FF2B5EF4-FFF2-40B4-BE49-F238E27FC236}">
                    <a16:creationId xmlns:a16="http://schemas.microsoft.com/office/drawing/2014/main" id="{2CE78FFA-1112-9D46-A6A4-D9E40C79C6AB}"/>
                  </a:ext>
                </a:extLst>
              </p:cNvPr>
              <p:cNvSpPr txBox="1"/>
              <p:nvPr/>
            </p:nvSpPr>
            <p:spPr>
              <a:xfrm>
                <a:off x="6547749" y="723981"/>
                <a:ext cx="4661840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zh-TW" altLang="en-US" sz="2800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研究結果</a:t>
                </a:r>
              </a:p>
            </p:txBody>
          </p:sp>
          <p:sp>
            <p:nvSpPr>
              <p:cNvPr id="39" name="TextBox 5">
                <a:extLst>
                  <a:ext uri="{FF2B5EF4-FFF2-40B4-BE49-F238E27FC236}">
                    <a16:creationId xmlns:a16="http://schemas.microsoft.com/office/drawing/2014/main" id="{46DCB9EB-A70E-F14C-8822-0E7D9119E1C1}"/>
                  </a:ext>
                </a:extLst>
              </p:cNvPr>
              <p:cNvSpPr txBox="1"/>
              <p:nvPr/>
            </p:nvSpPr>
            <p:spPr>
              <a:xfrm>
                <a:off x="5789925" y="629629"/>
                <a:ext cx="981106" cy="70788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latin typeface="Yuanti SC" panose="02010600040101010101" pitchFamily="2" charset="-122"/>
                    <a:ea typeface="Yuanti SC" panose="02010600040101010101" pitchFamily="2" charset="-122"/>
                    <a:cs typeface="Arial" pitchFamily="34" charset="0"/>
                  </a:rPr>
                  <a:t>06</a:t>
                </a:r>
                <a:endParaRPr lang="ko-KR" altLang="en-US" sz="4000" b="1" dirty="0">
                  <a:solidFill>
                    <a:schemeClr val="bg1"/>
                  </a:solidFill>
                  <a:latin typeface="Yuanti SC" panose="02010600040101010101" pitchFamily="2" charset="-122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隨機森林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0E606D-B089-774C-AA15-D9ADC594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8" y="1140977"/>
            <a:ext cx="11283147" cy="41233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0C3C4E-E29B-BB41-BEED-CB4799FCBEC3}"/>
              </a:ext>
            </a:extLst>
          </p:cNvPr>
          <p:cNvSpPr txBox="1"/>
          <p:nvPr/>
        </p:nvSpPr>
        <p:spPr>
          <a:xfrm>
            <a:off x="5864885" y="5405250"/>
            <a:ext cx="138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準確率</a:t>
            </a:r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87%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D9EAD329-2F94-4E40-9E86-FCE4DF78B899}"/>
              </a:ext>
            </a:extLst>
          </p:cNvPr>
          <p:cNvSpPr/>
          <p:nvPr/>
        </p:nvSpPr>
        <p:spPr>
          <a:xfrm rot="257235">
            <a:off x="5558800" y="5361354"/>
            <a:ext cx="353063" cy="36933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845777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 matrix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925139-E894-AC44-9844-92E9C469F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"/>
          <a:stretch/>
        </p:blipFill>
        <p:spPr>
          <a:xfrm>
            <a:off x="2834977" y="1241396"/>
            <a:ext cx="5564137" cy="554559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D6F6C0-1B9B-6742-A89D-876498032E99}"/>
              </a:ext>
            </a:extLst>
          </p:cNvPr>
          <p:cNvSpPr txBox="1"/>
          <p:nvPr/>
        </p:nvSpPr>
        <p:spPr>
          <a:xfrm>
            <a:off x="12396486" y="4722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887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 matrix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86BF43-205D-B349-B9B5-806A47667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152" r="781" b="1431"/>
          <a:stretch/>
        </p:blipFill>
        <p:spPr>
          <a:xfrm>
            <a:off x="2417523" y="1277655"/>
            <a:ext cx="7603299" cy="48976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950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 matrix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42FD0E-AD7C-FB45-96EF-11D69565D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" r="1100" b="3347"/>
          <a:stretch/>
        </p:blipFill>
        <p:spPr>
          <a:xfrm>
            <a:off x="3415389" y="1215850"/>
            <a:ext cx="5417110" cy="53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1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29320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Yuanti SC" panose="02010600040101010101" pitchFamily="2" charset="-122"/>
                <a:cs typeface="Arial" pitchFamily="34" charset="0"/>
              </a:rPr>
              <a:t>謝謝各位的耐心聆聽</a:t>
            </a:r>
            <a:endParaRPr lang="ko-KR" altLang="en-US" sz="2000" dirty="0">
              <a:solidFill>
                <a:schemeClr val="bg1"/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448259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5" name="Heart 38">
            <a:extLst>
              <a:ext uri="{FF2B5EF4-FFF2-40B4-BE49-F238E27FC236}">
                <a16:creationId xmlns:a16="http://schemas.microsoft.com/office/drawing/2014/main" id="{9AEA1BBB-2F30-D047-8F0E-6056CE26DB11}"/>
              </a:ext>
            </a:extLst>
          </p:cNvPr>
          <p:cNvSpPr/>
          <p:nvPr/>
        </p:nvSpPr>
        <p:spPr>
          <a:xfrm>
            <a:off x="7264564" y="3834717"/>
            <a:ext cx="200947" cy="160791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7317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研究目的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CF2E0EF-678D-4DB7-94EC-E888F9DAE5AA}"/>
              </a:ext>
            </a:extLst>
          </p:cNvPr>
          <p:cNvSpPr/>
          <p:nvPr/>
        </p:nvSpPr>
        <p:spPr>
          <a:xfrm>
            <a:off x="4815814" y="3087573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EC22C-4DE9-4BD1-9132-96A276430CDC}"/>
              </a:ext>
            </a:extLst>
          </p:cNvPr>
          <p:cNvGrpSpPr/>
          <p:nvPr/>
        </p:nvGrpSpPr>
        <p:grpSpPr>
          <a:xfrm rot="-3060000">
            <a:off x="4565779" y="2912333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CBD9ED-874C-4E6E-B6D1-477FF7FCA17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E01523-AB69-4CC1-BE3D-3FA3DBE5B65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DBCF2A-058F-4084-A436-4E592317F773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0369967-8AF8-485E-8568-826C237D5231}"/>
              </a:ext>
            </a:extLst>
          </p:cNvPr>
          <p:cNvSpPr/>
          <p:nvPr/>
        </p:nvSpPr>
        <p:spPr>
          <a:xfrm>
            <a:off x="3700642" y="2230006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FDB39-BC36-4918-81BE-7DE1A317F559}"/>
              </a:ext>
            </a:extLst>
          </p:cNvPr>
          <p:cNvSpPr/>
          <p:nvPr/>
        </p:nvSpPr>
        <p:spPr>
          <a:xfrm>
            <a:off x="5592942" y="1492127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97D6FB-D24D-4532-AA3A-839C2FDCF16B}"/>
              </a:ext>
            </a:extLst>
          </p:cNvPr>
          <p:cNvSpPr/>
          <p:nvPr/>
        </p:nvSpPr>
        <p:spPr>
          <a:xfrm>
            <a:off x="7590030" y="2273468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F89395-4508-41A2-B82B-7E42234E19A9}"/>
              </a:ext>
            </a:extLst>
          </p:cNvPr>
          <p:cNvSpPr/>
          <p:nvPr/>
        </p:nvSpPr>
        <p:spPr>
          <a:xfrm>
            <a:off x="3742025" y="4983000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153BF8-EA68-41BB-81BC-B2AB1C047E15}"/>
              </a:ext>
            </a:extLst>
          </p:cNvPr>
          <p:cNvSpPr/>
          <p:nvPr/>
        </p:nvSpPr>
        <p:spPr>
          <a:xfrm>
            <a:off x="6504686" y="5358261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E744CC-6340-4EDF-A268-26CCFCA69CD2}"/>
              </a:ext>
            </a:extLst>
          </p:cNvPr>
          <p:cNvSpPr/>
          <p:nvPr/>
        </p:nvSpPr>
        <p:spPr>
          <a:xfrm>
            <a:off x="8070768" y="4100950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E6B61C-3CD4-411A-AD1B-5F4FED3043DC}"/>
              </a:ext>
            </a:extLst>
          </p:cNvPr>
          <p:cNvGrpSpPr/>
          <p:nvPr/>
        </p:nvGrpSpPr>
        <p:grpSpPr>
          <a:xfrm rot="3060000" flipH="1">
            <a:off x="7237481" y="2983807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158E8-06A7-48B5-926C-DD53A48BBEA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7A44B7-EBD7-43B2-8762-448D87FAC0C9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ADC528-5D04-47B3-BB38-3473572E2C7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A4D763-8802-4CE9-985E-76AF2B24C180}"/>
              </a:ext>
            </a:extLst>
          </p:cNvPr>
          <p:cNvGrpSpPr/>
          <p:nvPr/>
        </p:nvGrpSpPr>
        <p:grpSpPr>
          <a:xfrm flipH="1">
            <a:off x="5921483" y="2451916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71A80E-6BB4-4688-9510-FAB78E2F68B0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1D6485-9DF4-47AC-894A-E504C1FACB72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198F9C-C4C9-4992-9C26-E91569BE6302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CA6098-0224-489D-B107-0F70C08ACEA3}"/>
              </a:ext>
            </a:extLst>
          </p:cNvPr>
          <p:cNvGrpSpPr/>
          <p:nvPr/>
        </p:nvGrpSpPr>
        <p:grpSpPr>
          <a:xfrm rot="2880000">
            <a:off x="4594735" y="4578971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9E2016-2856-448D-9C65-51979562478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A3B023-5622-4794-966F-8304C55A35A6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ADCB25-59D9-4EC2-8534-D0DEE77B2C8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81DC42-BB69-4DC0-B9AF-75C64B750AA8}"/>
              </a:ext>
            </a:extLst>
          </p:cNvPr>
          <p:cNvGrpSpPr/>
          <p:nvPr/>
        </p:nvGrpSpPr>
        <p:grpSpPr>
          <a:xfrm rot="17990698" flipH="1">
            <a:off x="7641192" y="3999554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65B945-FF18-4EE1-9C02-DFD01E05C5B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F79FFB-363A-4240-B2C9-408F2D39B3B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F160FBB-D2A8-4779-82A8-96FA110DD75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ED04D4-FA19-4497-987E-818B8194DDB6}"/>
              </a:ext>
            </a:extLst>
          </p:cNvPr>
          <p:cNvGrpSpPr/>
          <p:nvPr/>
        </p:nvGrpSpPr>
        <p:grpSpPr>
          <a:xfrm rot="20146149" flipH="1">
            <a:off x="6448044" y="465075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A840D3-AA70-4000-975B-F3A46DBA031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115F8B1-4215-4C92-AECD-EF0832B67423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A7DED8-EEBB-412D-915C-06A131F7D56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B71E602-2873-4B06-965F-238AF6E09A4A}"/>
              </a:ext>
            </a:extLst>
          </p:cNvPr>
          <p:cNvSpPr txBox="1"/>
          <p:nvPr/>
        </p:nvSpPr>
        <p:spPr>
          <a:xfrm>
            <a:off x="5208640" y="3796605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公司成長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6C165F-56C4-4602-801C-D0F34C665A73}"/>
              </a:ext>
            </a:extLst>
          </p:cNvPr>
          <p:cNvSpPr txBox="1"/>
          <p:nvPr/>
        </p:nvSpPr>
        <p:spPr>
          <a:xfrm>
            <a:off x="6397205" y="1761598"/>
            <a:ext cx="204711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Total asset turnover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53B3E8-89B4-42A5-A1ED-D90995C6B8BA}"/>
              </a:ext>
            </a:extLst>
          </p:cNvPr>
          <p:cNvSpPr txBox="1"/>
          <p:nvPr/>
        </p:nvSpPr>
        <p:spPr>
          <a:xfrm>
            <a:off x="8306737" y="2479557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Debt ratio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B208E2-1902-4072-AA03-D4B2FF355A66}"/>
              </a:ext>
            </a:extLst>
          </p:cNvPr>
          <p:cNvSpPr txBox="1"/>
          <p:nvPr/>
        </p:nvSpPr>
        <p:spPr>
          <a:xfrm>
            <a:off x="2400059" y="2394271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ROA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AD7ECD-A70D-4994-8405-69732B671A80}"/>
              </a:ext>
            </a:extLst>
          </p:cNvPr>
          <p:cNvSpPr txBox="1"/>
          <p:nvPr/>
        </p:nvSpPr>
        <p:spPr>
          <a:xfrm>
            <a:off x="2563887" y="6108310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ROE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71BF14-E8E0-45C3-A373-527304467797}"/>
              </a:ext>
            </a:extLst>
          </p:cNvPr>
          <p:cNvSpPr txBox="1"/>
          <p:nvPr/>
        </p:nvSpPr>
        <p:spPr>
          <a:xfrm>
            <a:off x="7323550" y="5786189"/>
            <a:ext cx="215296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Operating gross profit margin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DF843B-4C0A-4903-AD29-720CFA3288C3}"/>
              </a:ext>
            </a:extLst>
          </p:cNvPr>
          <p:cNvSpPr txBox="1"/>
          <p:nvPr/>
        </p:nvSpPr>
        <p:spPr>
          <a:xfrm>
            <a:off x="8803050" y="4487315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Free cash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51" name="Frame 17">
            <a:extLst>
              <a:ext uri="{FF2B5EF4-FFF2-40B4-BE49-F238E27FC236}">
                <a16:creationId xmlns:a16="http://schemas.microsoft.com/office/drawing/2014/main" id="{BB06DA03-C930-4A73-86B9-22D235D516EF}"/>
              </a:ext>
            </a:extLst>
          </p:cNvPr>
          <p:cNvSpPr/>
          <p:nvPr/>
        </p:nvSpPr>
        <p:spPr>
          <a:xfrm>
            <a:off x="3969131" y="522168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B4621B01-9127-4254-8C84-6B4C8C0FCF47}"/>
              </a:ext>
            </a:extLst>
          </p:cNvPr>
          <p:cNvSpPr>
            <a:spLocks noChangeAspect="1"/>
          </p:cNvSpPr>
          <p:nvPr/>
        </p:nvSpPr>
        <p:spPr>
          <a:xfrm>
            <a:off x="7812046" y="2489419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TextBox 43">
            <a:extLst>
              <a:ext uri="{FF2B5EF4-FFF2-40B4-BE49-F238E27FC236}">
                <a16:creationId xmlns:a16="http://schemas.microsoft.com/office/drawing/2014/main" id="{0B48B5DF-D7D8-AD46-BE16-6983922CA41E}"/>
              </a:ext>
            </a:extLst>
          </p:cNvPr>
          <p:cNvSpPr txBox="1"/>
          <p:nvPr/>
        </p:nvSpPr>
        <p:spPr>
          <a:xfrm>
            <a:off x="5191268" y="3997904"/>
            <a:ext cx="183346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Company growth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78BCFC86-2AD4-B844-854E-26212DE93FC2}"/>
              </a:ext>
            </a:extLst>
          </p:cNvPr>
          <p:cNvSpPr/>
          <p:nvPr/>
        </p:nvSpPr>
        <p:spPr>
          <a:xfrm>
            <a:off x="5963046" y="3268657"/>
            <a:ext cx="241533" cy="57941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C1709A31-A345-D44D-98F5-680C709DBAB1}"/>
              </a:ext>
            </a:extLst>
          </p:cNvPr>
          <p:cNvSpPr txBox="1"/>
          <p:nvPr/>
        </p:nvSpPr>
        <p:spPr>
          <a:xfrm>
            <a:off x="2222983" y="2140985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資產收益率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9AF1CC87-AB12-C443-B54E-A7DCC15A88C5}"/>
              </a:ext>
            </a:extLst>
          </p:cNvPr>
          <p:cNvSpPr txBox="1"/>
          <p:nvPr/>
        </p:nvSpPr>
        <p:spPr>
          <a:xfrm>
            <a:off x="2396165" y="5847078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股東權益收益率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1" name="TextBox 38">
            <a:extLst>
              <a:ext uri="{FF2B5EF4-FFF2-40B4-BE49-F238E27FC236}">
                <a16:creationId xmlns:a16="http://schemas.microsoft.com/office/drawing/2014/main" id="{8724B9F6-5D98-AB4A-A440-7D3352BE91B0}"/>
              </a:ext>
            </a:extLst>
          </p:cNvPr>
          <p:cNvSpPr txBox="1"/>
          <p:nvPr/>
        </p:nvSpPr>
        <p:spPr>
          <a:xfrm>
            <a:off x="7470429" y="5552706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營業毛利率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84BCE432-D663-5841-A202-C32B77E8A16B}"/>
              </a:ext>
            </a:extLst>
          </p:cNvPr>
          <p:cNvSpPr txBox="1"/>
          <p:nvPr/>
        </p:nvSpPr>
        <p:spPr>
          <a:xfrm>
            <a:off x="8641752" y="4221826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自由現金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3" name="TextBox 38">
            <a:extLst>
              <a:ext uri="{FF2B5EF4-FFF2-40B4-BE49-F238E27FC236}">
                <a16:creationId xmlns:a16="http://schemas.microsoft.com/office/drawing/2014/main" id="{FB46DAE4-8423-6842-B136-F9FB19493F4C}"/>
              </a:ext>
            </a:extLst>
          </p:cNvPr>
          <p:cNvSpPr txBox="1"/>
          <p:nvPr/>
        </p:nvSpPr>
        <p:spPr>
          <a:xfrm>
            <a:off x="8162613" y="2223091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負債比率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4" name="TextBox 38">
            <a:extLst>
              <a:ext uri="{FF2B5EF4-FFF2-40B4-BE49-F238E27FC236}">
                <a16:creationId xmlns:a16="http://schemas.microsoft.com/office/drawing/2014/main" id="{FDCD49D9-E1B2-5440-B169-27D72E8836BF}"/>
              </a:ext>
            </a:extLst>
          </p:cNvPr>
          <p:cNvSpPr txBox="1"/>
          <p:nvPr/>
        </p:nvSpPr>
        <p:spPr>
          <a:xfrm>
            <a:off x="6488712" y="1522598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總資產周轉次數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6" name="TextBox 47">
            <a:extLst>
              <a:ext uri="{FF2B5EF4-FFF2-40B4-BE49-F238E27FC236}">
                <a16:creationId xmlns:a16="http://schemas.microsoft.com/office/drawing/2014/main" id="{6683E15B-BCBD-0141-8D02-A80951A45E1C}"/>
              </a:ext>
            </a:extLst>
          </p:cNvPr>
          <p:cNvSpPr txBox="1"/>
          <p:nvPr/>
        </p:nvSpPr>
        <p:spPr>
          <a:xfrm>
            <a:off x="759951" y="3320838"/>
            <a:ext cx="3731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公司成長狀況是檢驗企業生存和發展潛力的最基本最客觀的標準，反應公司可否在市場中可持續性經營。我們欲通過重要財務指標來對公司成長性進行分析。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  <a:cs typeface="Arial" pitchFamily="34" charset="0"/>
            </a:endParaRPr>
          </a:p>
          <a:p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 pitchFamily="34" charset="0"/>
              </a:rPr>
              <a:t>公司成長狀況通過稅後淨利成長率來代表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  <a:cs typeface="Arial" pitchFamily="34" charset="0"/>
            </a:endParaRPr>
          </a:p>
          <a:p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sp>
        <p:nvSpPr>
          <p:cNvPr id="67" name="Rectangle 21">
            <a:extLst>
              <a:ext uri="{FF2B5EF4-FFF2-40B4-BE49-F238E27FC236}">
                <a16:creationId xmlns:a16="http://schemas.microsoft.com/office/drawing/2014/main" id="{0E2EA672-6A88-4148-97D4-EEA3FDFBC318}"/>
              </a:ext>
            </a:extLst>
          </p:cNvPr>
          <p:cNvSpPr/>
          <p:nvPr/>
        </p:nvSpPr>
        <p:spPr>
          <a:xfrm>
            <a:off x="8224848" y="436175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Block Arc 41">
            <a:extLst>
              <a:ext uri="{FF2B5EF4-FFF2-40B4-BE49-F238E27FC236}">
                <a16:creationId xmlns:a16="http://schemas.microsoft.com/office/drawing/2014/main" id="{4002332E-8F4C-334F-9B1F-8709BB23D634}"/>
              </a:ext>
            </a:extLst>
          </p:cNvPr>
          <p:cNvSpPr/>
          <p:nvPr/>
        </p:nvSpPr>
        <p:spPr>
          <a:xfrm>
            <a:off x="5712557" y="1611243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20F67B07-366A-0245-BA1E-817F2469C6A6}"/>
              </a:ext>
            </a:extLst>
          </p:cNvPr>
          <p:cNvSpPr/>
          <p:nvPr/>
        </p:nvSpPr>
        <p:spPr>
          <a:xfrm>
            <a:off x="3842345" y="235428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30">
            <a:extLst>
              <a:ext uri="{FF2B5EF4-FFF2-40B4-BE49-F238E27FC236}">
                <a16:creationId xmlns:a16="http://schemas.microsoft.com/office/drawing/2014/main" id="{8781C80B-D728-584C-ACCD-396BE2FE9F01}"/>
              </a:ext>
            </a:extLst>
          </p:cNvPr>
          <p:cNvSpPr/>
          <p:nvPr/>
        </p:nvSpPr>
        <p:spPr>
          <a:xfrm>
            <a:off x="6671410" y="5517322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4775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文獻回顧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EE95F1F-FB62-4B4C-9F0B-FA681AEE1E2B}"/>
              </a:ext>
            </a:extLst>
          </p:cNvPr>
          <p:cNvSpPr/>
          <p:nvPr/>
        </p:nvSpPr>
        <p:spPr>
          <a:xfrm>
            <a:off x="2884257" y="2040848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E3B5B2-728D-403D-9D87-14149A2E1A61}"/>
              </a:ext>
            </a:extLst>
          </p:cNvPr>
          <p:cNvSpPr/>
          <p:nvPr/>
        </p:nvSpPr>
        <p:spPr>
          <a:xfrm rot="10800000" flipV="1">
            <a:off x="5180020" y="3381196"/>
            <a:ext cx="1774869" cy="141989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E07440-AFB1-402B-A374-9476FBA9AC8B}"/>
              </a:ext>
            </a:extLst>
          </p:cNvPr>
          <p:cNvSpPr/>
          <p:nvPr/>
        </p:nvSpPr>
        <p:spPr>
          <a:xfrm rot="10800000" flipV="1">
            <a:off x="7492901" y="2416378"/>
            <a:ext cx="1064923" cy="141989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1D17D-DF26-4136-B902-5B8F94F3BD04}"/>
              </a:ext>
            </a:extLst>
          </p:cNvPr>
          <p:cNvSpPr txBox="1"/>
          <p:nvPr/>
        </p:nvSpPr>
        <p:spPr>
          <a:xfrm>
            <a:off x="5664742" y="5513494"/>
            <a:ext cx="2755743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吳世農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李常青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&amp;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余瑋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我國上市公司成長性的判定分析和實證研究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5480976" y="5366184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3F21C9-B5BC-4095-A853-F20F24E4EF2D}"/>
              </a:ext>
            </a:extLst>
          </p:cNvPr>
          <p:cNvSpPr txBox="1"/>
          <p:nvPr/>
        </p:nvSpPr>
        <p:spPr>
          <a:xfrm>
            <a:off x="1993687" y="3573806"/>
            <a:ext cx="2567292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鄢波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杜勇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&amp;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阮敏彥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. 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上市公司成長性與財務指標的相關性研究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/>
          <p:nvPr/>
        </p:nvCxnSpPr>
        <p:spPr>
          <a:xfrm>
            <a:off x="1928554" y="3365170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02B60F-59E8-4C04-87D4-80001D210DA9}"/>
              </a:ext>
            </a:extLst>
          </p:cNvPr>
          <p:cNvSpPr txBox="1"/>
          <p:nvPr/>
        </p:nvSpPr>
        <p:spPr>
          <a:xfrm>
            <a:off x="8702588" y="3016578"/>
            <a:ext cx="2282730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孫鈮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沈聖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, &amp;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應磊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.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財務視角下上市公司成長性的影響因素實證研究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—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以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A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股上市信息技術行業為例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8330886" y="3108121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5470716" y="480202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1999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1875546" y="3052844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2011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7424783" y="1928972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2011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Isosceles Triangle 57">
            <a:extLst>
              <a:ext uri="{FF2B5EF4-FFF2-40B4-BE49-F238E27FC236}">
                <a16:creationId xmlns:a16="http://schemas.microsoft.com/office/drawing/2014/main" id="{14560C99-1A38-7B4D-BFEB-35A424CE49A5}"/>
              </a:ext>
            </a:extLst>
          </p:cNvPr>
          <p:cNvSpPr/>
          <p:nvPr/>
        </p:nvSpPr>
        <p:spPr>
          <a:xfrm>
            <a:off x="3293918" y="2525152"/>
            <a:ext cx="244696" cy="52322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2" name="Isosceles Triangle 57">
            <a:extLst>
              <a:ext uri="{FF2B5EF4-FFF2-40B4-BE49-F238E27FC236}">
                <a16:creationId xmlns:a16="http://schemas.microsoft.com/office/drawing/2014/main" id="{5014B565-C635-9C40-926E-858BA78F762A}"/>
              </a:ext>
            </a:extLst>
          </p:cNvPr>
          <p:cNvSpPr/>
          <p:nvPr/>
        </p:nvSpPr>
        <p:spPr>
          <a:xfrm>
            <a:off x="5945106" y="3867820"/>
            <a:ext cx="244696" cy="52322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3" name="Isosceles Triangle 57">
            <a:extLst>
              <a:ext uri="{FF2B5EF4-FFF2-40B4-BE49-F238E27FC236}">
                <a16:creationId xmlns:a16="http://schemas.microsoft.com/office/drawing/2014/main" id="{D08C4215-05AC-124F-96DA-2B5C7E62BDE7}"/>
              </a:ext>
            </a:extLst>
          </p:cNvPr>
          <p:cNvSpPr/>
          <p:nvPr/>
        </p:nvSpPr>
        <p:spPr>
          <a:xfrm>
            <a:off x="7908386" y="2916742"/>
            <a:ext cx="244696" cy="523220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2" name="Oval 21">
            <a:extLst>
              <a:ext uri="{FF2B5EF4-FFF2-40B4-BE49-F238E27FC236}">
                <a16:creationId xmlns:a16="http://schemas.microsoft.com/office/drawing/2014/main" id="{5E403AC9-5A01-1C41-9289-C1E7C9C5E684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Oval 23">
            <a:extLst>
              <a:ext uri="{FF2B5EF4-FFF2-40B4-BE49-F238E27FC236}">
                <a16:creationId xmlns:a16="http://schemas.microsoft.com/office/drawing/2014/main" id="{A2FE9E3C-4403-E145-A77B-C293203FE862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09A89488-583C-B645-96B9-114FBFFE0357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hord 14">
            <a:extLst>
              <a:ext uri="{FF2B5EF4-FFF2-40B4-BE49-F238E27FC236}">
                <a16:creationId xmlns:a16="http://schemas.microsoft.com/office/drawing/2014/main" id="{42788143-A405-0840-B9B9-5C3264F75BD2}"/>
              </a:ext>
            </a:extLst>
          </p:cNvPr>
          <p:cNvSpPr/>
          <p:nvPr/>
        </p:nvSpPr>
        <p:spPr>
          <a:xfrm>
            <a:off x="9633357" y="1985756"/>
            <a:ext cx="873833" cy="112187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gradFill>
            <a:gsLst>
              <a:gs pos="80000">
                <a:srgbClr val="FFC000"/>
              </a:gs>
              <a:gs pos="0">
                <a:schemeClr val="accent4">
                  <a:lumMod val="97000"/>
                  <a:lumOff val="3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資料來源及選取變數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L 도형 3">
            <a:extLst>
              <a:ext uri="{FF2B5EF4-FFF2-40B4-BE49-F238E27FC236}">
                <a16:creationId xmlns:a16="http://schemas.microsoft.com/office/drawing/2014/main" id="{CF00337B-08D8-4F82-86BB-37B129C4372E}"/>
              </a:ext>
            </a:extLst>
          </p:cNvPr>
          <p:cNvSpPr/>
          <p:nvPr/>
        </p:nvSpPr>
        <p:spPr>
          <a:xfrm rot="5400000">
            <a:off x="6886145" y="2959389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>
            <a:extLst>
              <a:ext uri="{FF2B5EF4-FFF2-40B4-BE49-F238E27FC236}">
                <a16:creationId xmlns:a16="http://schemas.microsoft.com/office/drawing/2014/main" id="{B9871221-A788-4446-B4DB-CC350EE224B2}"/>
              </a:ext>
            </a:extLst>
          </p:cNvPr>
          <p:cNvSpPr/>
          <p:nvPr/>
        </p:nvSpPr>
        <p:spPr>
          <a:xfrm rot="5400000">
            <a:off x="9438488" y="2441666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>
            <a:extLst>
              <a:ext uri="{FF2B5EF4-FFF2-40B4-BE49-F238E27FC236}">
                <a16:creationId xmlns:a16="http://schemas.microsoft.com/office/drawing/2014/main" id="{9E3528F8-4E57-4601-B34C-9348F77EEE36}"/>
              </a:ext>
            </a:extLst>
          </p:cNvPr>
          <p:cNvSpPr/>
          <p:nvPr/>
        </p:nvSpPr>
        <p:spPr>
          <a:xfrm rot="5400000">
            <a:off x="4333803" y="3477113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>
            <a:extLst>
              <a:ext uri="{FF2B5EF4-FFF2-40B4-BE49-F238E27FC236}">
                <a16:creationId xmlns:a16="http://schemas.microsoft.com/office/drawing/2014/main" id="{B06CB436-13A7-4824-81B1-BC8C01DDBF43}"/>
              </a:ext>
            </a:extLst>
          </p:cNvPr>
          <p:cNvGrpSpPr/>
          <p:nvPr/>
        </p:nvGrpSpPr>
        <p:grpSpPr>
          <a:xfrm>
            <a:off x="3929936" y="4429609"/>
            <a:ext cx="2237322" cy="1434740"/>
            <a:chOff x="1384566" y="3807970"/>
            <a:chExt cx="2237322" cy="14347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AE6B4-C1D4-4CB8-9B06-C828D47E44F8}"/>
                </a:ext>
              </a:extLst>
            </p:cNvPr>
            <p:cNvSpPr txBox="1"/>
            <p:nvPr/>
          </p:nvSpPr>
          <p:spPr>
            <a:xfrm>
              <a:off x="1478100" y="4165492"/>
              <a:ext cx="21437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從經營指標，償債指標以及獲利能力指標中進行選取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5D4848-137E-4B00-A6B8-CE273B1E03BF}"/>
                </a:ext>
              </a:extLst>
            </p:cNvPr>
            <p:cNvSpPr txBox="1"/>
            <p:nvPr/>
          </p:nvSpPr>
          <p:spPr>
            <a:xfrm>
              <a:off x="1384566" y="3807970"/>
              <a:ext cx="2143788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02</a:t>
              </a:r>
              <a:r>
                <a:rPr lang="zh-TW" altLang="en-US" dirty="0">
                  <a:solidFill>
                    <a:schemeClr val="accent2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 選取指標</a:t>
              </a:r>
              <a:endParaRPr lang="en-US" altLang="ko-KR" dirty="0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endParaRPr>
            </a:p>
          </p:txBody>
        </p:sp>
      </p:grpSp>
      <p:grpSp>
        <p:nvGrpSpPr>
          <p:cNvPr id="9" name="그룹 18">
            <a:extLst>
              <a:ext uri="{FF2B5EF4-FFF2-40B4-BE49-F238E27FC236}">
                <a16:creationId xmlns:a16="http://schemas.microsoft.com/office/drawing/2014/main" id="{78AEE17E-2A63-4780-BD9C-153EFD3E28B7}"/>
              </a:ext>
            </a:extLst>
          </p:cNvPr>
          <p:cNvGrpSpPr/>
          <p:nvPr/>
        </p:nvGrpSpPr>
        <p:grpSpPr>
          <a:xfrm>
            <a:off x="6571749" y="3912386"/>
            <a:ext cx="2185154" cy="684925"/>
            <a:chOff x="3740562" y="3231906"/>
            <a:chExt cx="2185154" cy="6849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8AF79-7E0A-4A0F-AD69-3C7BB6BD5669}"/>
                </a:ext>
              </a:extLst>
            </p:cNvPr>
            <p:cNvSpPr txBox="1"/>
            <p:nvPr/>
          </p:nvSpPr>
          <p:spPr>
            <a:xfrm>
              <a:off x="3815172" y="3578277"/>
              <a:ext cx="2110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</a:rPr>
                <a:t>K means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</a:rPr>
                <a:t>、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</a:rPr>
                <a:t>隨機森林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F2F0AF-1D7A-4D79-91C8-F0CF99675E26}"/>
                </a:ext>
              </a:extLst>
            </p:cNvPr>
            <p:cNvSpPr txBox="1"/>
            <p:nvPr/>
          </p:nvSpPr>
          <p:spPr>
            <a:xfrm>
              <a:off x="3740562" y="3231906"/>
              <a:ext cx="1940769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zh-TW" dirty="0">
                  <a:solidFill>
                    <a:schemeClr val="accent3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03  </a:t>
              </a:r>
              <a:r>
                <a:rPr lang="zh-TW" altLang="en-US" dirty="0">
                  <a:solidFill>
                    <a:schemeClr val="accent3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模型</a:t>
              </a:r>
              <a:r>
                <a:rPr lang="en-US" altLang="zh-TW" dirty="0">
                  <a:solidFill>
                    <a:schemeClr val="accent3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 model</a:t>
              </a:r>
              <a:endParaRPr lang="en-US" altLang="ko-KR" dirty="0">
                <a:solidFill>
                  <a:schemeClr val="accent3"/>
                </a:solidFill>
                <a:latin typeface="Yuanti SC" panose="02010600040101010101" pitchFamily="2" charset="-122"/>
                <a:ea typeface="Yuanti SC" panose="02010600040101010101" pitchFamily="2" charset="-122"/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97C03D54-19A9-47A1-972D-77C3786CB84B}"/>
              </a:ext>
            </a:extLst>
          </p:cNvPr>
          <p:cNvGrpSpPr/>
          <p:nvPr/>
        </p:nvGrpSpPr>
        <p:grpSpPr>
          <a:xfrm>
            <a:off x="9115579" y="3386689"/>
            <a:ext cx="1944216" cy="637589"/>
            <a:chOff x="6012160" y="2647366"/>
            <a:chExt cx="1944216" cy="6375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FC90C-9028-4219-B249-3412D9A0FAB2}"/>
                </a:ext>
              </a:extLst>
            </p:cNvPr>
            <p:cNvSpPr txBox="1"/>
            <p:nvPr/>
          </p:nvSpPr>
          <p:spPr>
            <a:xfrm>
              <a:off x="6012160" y="3007956"/>
              <a:ext cx="1944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D8A4B4-7042-4B1B-AD1B-833CB9F736A2}"/>
                </a:ext>
              </a:extLst>
            </p:cNvPr>
            <p:cNvSpPr txBox="1"/>
            <p:nvPr/>
          </p:nvSpPr>
          <p:spPr>
            <a:xfrm>
              <a:off x="6015607" y="2647366"/>
              <a:ext cx="1940769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2000" dirty="0">
                  <a:solidFill>
                    <a:schemeClr val="accent4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04 complete</a:t>
              </a:r>
            </a:p>
          </p:txBody>
        </p:sp>
      </p:grpSp>
      <p:sp>
        <p:nvSpPr>
          <p:cNvPr id="27" name="L 도형 36">
            <a:extLst>
              <a:ext uri="{FF2B5EF4-FFF2-40B4-BE49-F238E27FC236}">
                <a16:creationId xmlns:a16="http://schemas.microsoft.com/office/drawing/2014/main" id="{85AEC616-5B18-49FB-9C38-B88A6190CAD7}"/>
              </a:ext>
            </a:extLst>
          </p:cNvPr>
          <p:cNvSpPr/>
          <p:nvPr/>
        </p:nvSpPr>
        <p:spPr>
          <a:xfrm rot="5400000">
            <a:off x="1781461" y="405025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>
            <a:extLst>
              <a:ext uri="{FF2B5EF4-FFF2-40B4-BE49-F238E27FC236}">
                <a16:creationId xmlns:a16="http://schemas.microsoft.com/office/drawing/2014/main" id="{879F4A8D-CBB0-4234-A3CF-B6F2B3DA8CB9}"/>
              </a:ext>
            </a:extLst>
          </p:cNvPr>
          <p:cNvGrpSpPr/>
          <p:nvPr/>
        </p:nvGrpSpPr>
        <p:grpSpPr>
          <a:xfrm>
            <a:off x="1318192" y="4985692"/>
            <a:ext cx="2638371" cy="1199670"/>
            <a:chOff x="1331510" y="3846831"/>
            <a:chExt cx="2638371" cy="11996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29F-D6E0-400C-8E1B-97D8A689B46B}"/>
                </a:ext>
              </a:extLst>
            </p:cNvPr>
            <p:cNvSpPr txBox="1"/>
            <p:nvPr/>
          </p:nvSpPr>
          <p:spPr>
            <a:xfrm>
              <a:off x="1567032" y="4215504"/>
              <a:ext cx="2143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TEJ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資料庫、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去除空值、標準化、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PCA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處理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6DE628-B3DC-46CF-8BE2-1995104EBBE7}"/>
                </a:ext>
              </a:extLst>
            </p:cNvPr>
            <p:cNvSpPr txBox="1"/>
            <p:nvPr/>
          </p:nvSpPr>
          <p:spPr>
            <a:xfrm>
              <a:off x="1331510" y="3846831"/>
              <a:ext cx="2638371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01 </a:t>
              </a:r>
              <a:r>
                <a:rPr lang="zh-TW" altLang="en-US" dirty="0">
                  <a:solidFill>
                    <a:schemeClr val="accent1"/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資料來源與預處理</a:t>
              </a:r>
              <a:endParaRPr lang="en-US" altLang="ko-KR" dirty="0">
                <a:solidFill>
                  <a:schemeClr val="accent1"/>
                </a:solidFill>
                <a:latin typeface="Yuanti SC" panose="02010600040101010101" pitchFamily="2" charset="-122"/>
                <a:ea typeface="Yuanti SC" panose="02010600040101010101" pitchFamily="2" charset="-122"/>
              </a:endParaRPr>
            </a:p>
          </p:txBody>
        </p:sp>
      </p:grpSp>
      <p:sp>
        <p:nvSpPr>
          <p:cNvPr id="35" name="화살표: 원형 14">
            <a:extLst>
              <a:ext uri="{FF2B5EF4-FFF2-40B4-BE49-F238E27FC236}">
                <a16:creationId xmlns:a16="http://schemas.microsoft.com/office/drawing/2014/main" id="{4C89D2FA-0A50-44F3-B744-1D90D915B9F4}"/>
              </a:ext>
            </a:extLst>
          </p:cNvPr>
          <p:cNvSpPr/>
          <p:nvPr/>
        </p:nvSpPr>
        <p:spPr>
          <a:xfrm>
            <a:off x="2850172" y="3355009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화살표: 원형 44">
            <a:extLst>
              <a:ext uri="{FF2B5EF4-FFF2-40B4-BE49-F238E27FC236}">
                <a16:creationId xmlns:a16="http://schemas.microsoft.com/office/drawing/2014/main" id="{7E798B87-F727-477C-82E9-604088217C37}"/>
              </a:ext>
            </a:extLst>
          </p:cNvPr>
          <p:cNvSpPr/>
          <p:nvPr/>
        </p:nvSpPr>
        <p:spPr>
          <a:xfrm>
            <a:off x="5460980" y="2817604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화살표: 원형 45">
            <a:extLst>
              <a:ext uri="{FF2B5EF4-FFF2-40B4-BE49-F238E27FC236}">
                <a16:creationId xmlns:a16="http://schemas.microsoft.com/office/drawing/2014/main" id="{7EFAE7E8-F521-4A49-9ABA-B4827F680804}"/>
              </a:ext>
            </a:extLst>
          </p:cNvPr>
          <p:cNvSpPr/>
          <p:nvPr/>
        </p:nvSpPr>
        <p:spPr>
          <a:xfrm>
            <a:off x="8071788" y="2280198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Smiley Face 14">
            <a:extLst>
              <a:ext uri="{FF2B5EF4-FFF2-40B4-BE49-F238E27FC236}">
                <a16:creationId xmlns:a16="http://schemas.microsoft.com/office/drawing/2014/main" id="{01EC949E-DA4E-C84D-9BA2-4B91DA9DF41F}"/>
              </a:ext>
            </a:extLst>
          </p:cNvPr>
          <p:cNvSpPr/>
          <p:nvPr/>
        </p:nvSpPr>
        <p:spPr>
          <a:xfrm>
            <a:off x="9803981" y="3843570"/>
            <a:ext cx="323690" cy="31952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960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預測目標變數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55">
            <a:extLst>
              <a:ext uri="{FF2B5EF4-FFF2-40B4-BE49-F238E27FC236}">
                <a16:creationId xmlns:a16="http://schemas.microsoft.com/office/drawing/2014/main" id="{7AEE7065-371E-2144-9589-9E0EC149C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768231"/>
              </p:ext>
            </p:extLst>
          </p:nvPr>
        </p:nvGraphicFramePr>
        <p:xfrm>
          <a:off x="3588323" y="1634841"/>
          <a:ext cx="4821386" cy="471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Donut 60">
            <a:extLst>
              <a:ext uri="{FF2B5EF4-FFF2-40B4-BE49-F238E27FC236}">
                <a16:creationId xmlns:a16="http://schemas.microsoft.com/office/drawing/2014/main" id="{1D278557-E5BB-A444-83C6-EA9BE694F158}"/>
              </a:ext>
            </a:extLst>
          </p:cNvPr>
          <p:cNvSpPr/>
          <p:nvPr/>
        </p:nvSpPr>
        <p:spPr>
          <a:xfrm>
            <a:off x="6876608" y="1364545"/>
            <a:ext cx="701030" cy="701030"/>
          </a:xfrm>
          <a:prstGeom prst="donut">
            <a:avLst>
              <a:gd name="adj" fmla="val 8736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854DDFB6-6A15-5041-8B95-E852ACF6025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577638" y="1715060"/>
            <a:ext cx="414461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" name="그룹 7">
            <a:extLst>
              <a:ext uri="{FF2B5EF4-FFF2-40B4-BE49-F238E27FC236}">
                <a16:creationId xmlns:a16="http://schemas.microsoft.com/office/drawing/2014/main" id="{5A42EE7A-D530-324E-AC89-0563F855006D}"/>
              </a:ext>
            </a:extLst>
          </p:cNvPr>
          <p:cNvGrpSpPr/>
          <p:nvPr/>
        </p:nvGrpSpPr>
        <p:grpSpPr>
          <a:xfrm>
            <a:off x="7526688" y="1349388"/>
            <a:ext cx="4144618" cy="926387"/>
            <a:chOff x="8248022" y="5319357"/>
            <a:chExt cx="2967554" cy="926387"/>
          </a:xfrm>
        </p:grpSpPr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5FC85F3E-0922-6D40-B545-56645EC556E0}"/>
                </a:ext>
              </a:extLst>
            </p:cNvPr>
            <p:cNvSpPr txBox="1"/>
            <p:nvPr/>
          </p:nvSpPr>
          <p:spPr>
            <a:xfrm>
              <a:off x="8248022" y="5722524"/>
              <a:ext cx="2967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</a:rPr>
                <a:t>以被解釋變數的成長率平均數為標準，分兩類計算，解釋能力為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  <a:ea typeface="Yuanti SC" panose="02010600040101010101" pitchFamily="2" charset="-122"/>
                </a:rPr>
                <a:t>88.4%.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endParaRPr>
            </a:p>
          </p:txBody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50EDD93F-1A7D-FF4E-B33A-9719213D4497}"/>
                </a:ext>
              </a:extLst>
            </p:cNvPr>
            <p:cNvSpPr txBox="1"/>
            <p:nvPr/>
          </p:nvSpPr>
          <p:spPr>
            <a:xfrm>
              <a:off x="8306211" y="5319357"/>
              <a:ext cx="290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Yuanti SC" panose="02010600040101010101" pitchFamily="2" charset="-122"/>
                </a:rPr>
                <a:t>成長率平均數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endParaRPr>
            </a:p>
          </p:txBody>
        </p:sp>
      </p:grpSp>
      <p:sp>
        <p:nvSpPr>
          <p:cNvPr id="29" name="TextBox 38">
            <a:extLst>
              <a:ext uri="{FF2B5EF4-FFF2-40B4-BE49-F238E27FC236}">
                <a16:creationId xmlns:a16="http://schemas.microsoft.com/office/drawing/2014/main" id="{958675DA-034D-2A4A-B9EC-C95BB740749D}"/>
              </a:ext>
            </a:extLst>
          </p:cNvPr>
          <p:cNvSpPr txBox="1"/>
          <p:nvPr/>
        </p:nvSpPr>
        <p:spPr>
          <a:xfrm>
            <a:off x="184026" y="3170481"/>
            <a:ext cx="470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cs typeface="Arial" pitchFamily="34" charset="0"/>
              </a:rPr>
              <a:t>四分位距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cs typeface="Arial" pitchFamily="34" charset="0"/>
            </a:endParaRPr>
          </a:p>
        </p:txBody>
      </p:sp>
      <p:cxnSp>
        <p:nvCxnSpPr>
          <p:cNvPr id="30" name="Straight Connector 39">
            <a:extLst>
              <a:ext uri="{FF2B5EF4-FFF2-40B4-BE49-F238E27FC236}">
                <a16:creationId xmlns:a16="http://schemas.microsoft.com/office/drawing/2014/main" id="{6916B2C5-46C8-0D47-A871-666D01C9478D}"/>
              </a:ext>
            </a:extLst>
          </p:cNvPr>
          <p:cNvCxnSpPr>
            <a:cxnSpLocks/>
          </p:cNvCxnSpPr>
          <p:nvPr/>
        </p:nvCxnSpPr>
        <p:spPr>
          <a:xfrm>
            <a:off x="200717" y="3522806"/>
            <a:ext cx="463819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Freeform 18">
            <a:extLst>
              <a:ext uri="{FF2B5EF4-FFF2-40B4-BE49-F238E27FC236}">
                <a16:creationId xmlns:a16="http://schemas.microsoft.com/office/drawing/2014/main" id="{2DD2ED1E-5775-4648-9376-08B87D75E0D7}"/>
              </a:ext>
            </a:extLst>
          </p:cNvPr>
          <p:cNvSpPr/>
          <p:nvPr/>
        </p:nvSpPr>
        <p:spPr>
          <a:xfrm>
            <a:off x="4895996" y="3225539"/>
            <a:ext cx="300006" cy="27145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Parallelogram 30">
            <a:extLst>
              <a:ext uri="{FF2B5EF4-FFF2-40B4-BE49-F238E27FC236}">
                <a16:creationId xmlns:a16="http://schemas.microsoft.com/office/drawing/2014/main" id="{90C61CAE-F5D2-864F-BE3C-F15E52DD0798}"/>
              </a:ext>
            </a:extLst>
          </p:cNvPr>
          <p:cNvSpPr/>
          <p:nvPr/>
        </p:nvSpPr>
        <p:spPr>
          <a:xfrm flipH="1">
            <a:off x="7048263" y="1503424"/>
            <a:ext cx="377687" cy="42454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 Same Side Corner Rectangle 6">
            <a:extLst>
              <a:ext uri="{FF2B5EF4-FFF2-40B4-BE49-F238E27FC236}">
                <a16:creationId xmlns:a16="http://schemas.microsoft.com/office/drawing/2014/main" id="{AA01B58D-3C00-2B40-BA4A-D1C54D06F013}"/>
              </a:ext>
            </a:extLst>
          </p:cNvPr>
          <p:cNvSpPr/>
          <p:nvPr/>
        </p:nvSpPr>
        <p:spPr>
          <a:xfrm rot="2700000">
            <a:off x="4990093" y="3378873"/>
            <a:ext cx="196924" cy="31965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20A9E658-83E5-0341-A43A-A06A83D739E3}"/>
              </a:ext>
            </a:extLst>
          </p:cNvPr>
          <p:cNvSpPr txBox="1"/>
          <p:nvPr/>
        </p:nvSpPr>
        <p:spPr>
          <a:xfrm>
            <a:off x="124693" y="3592612"/>
            <a:ext cx="358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以敘述統計中，四分位距分別為Ｑ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、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2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、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3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為基準，分為四類，解釋能力為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45.6%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</a:endParaRPr>
          </a:p>
        </p:txBody>
      </p:sp>
      <p:sp>
        <p:nvSpPr>
          <p:cNvPr id="42" name="Donut 60">
            <a:extLst>
              <a:ext uri="{FF2B5EF4-FFF2-40B4-BE49-F238E27FC236}">
                <a16:creationId xmlns:a16="http://schemas.microsoft.com/office/drawing/2014/main" id="{9CCFE847-BFE1-8547-891A-84EEAB151779}"/>
              </a:ext>
            </a:extLst>
          </p:cNvPr>
          <p:cNvSpPr/>
          <p:nvPr/>
        </p:nvSpPr>
        <p:spPr>
          <a:xfrm>
            <a:off x="4801814" y="3232539"/>
            <a:ext cx="609331" cy="576200"/>
          </a:xfrm>
          <a:prstGeom prst="donut">
            <a:avLst>
              <a:gd name="adj" fmla="val 8736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52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資料</a:t>
            </a:r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Data</a:t>
            </a: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8604E8FF-445D-6D42-8749-20B19D3B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4597" b="2767"/>
          <a:stretch/>
        </p:blipFill>
        <p:spPr>
          <a:xfrm>
            <a:off x="1446962" y="1587640"/>
            <a:ext cx="9462337" cy="3305909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E89E975C-8C0A-864F-AD2C-616222B70660}"/>
              </a:ext>
            </a:extLst>
          </p:cNvPr>
          <p:cNvSpPr txBox="1"/>
          <p:nvPr/>
        </p:nvSpPr>
        <p:spPr>
          <a:xfrm>
            <a:off x="9254440" y="4954065"/>
            <a:ext cx="461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資料共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932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</a:rPr>
              <a:t>筆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</a:endParaRPr>
          </a:p>
        </p:txBody>
      </p:sp>
      <p:sp>
        <p:nvSpPr>
          <p:cNvPr id="20" name="Round Same Side Corner Rectangle 6">
            <a:extLst>
              <a:ext uri="{FF2B5EF4-FFF2-40B4-BE49-F238E27FC236}">
                <a16:creationId xmlns:a16="http://schemas.microsoft.com/office/drawing/2014/main" id="{A48F6219-206B-4241-90E7-F250E605FDDE}"/>
              </a:ext>
            </a:extLst>
          </p:cNvPr>
          <p:cNvSpPr/>
          <p:nvPr/>
        </p:nvSpPr>
        <p:spPr>
          <a:xfrm rot="2700000">
            <a:off x="10593380" y="4959235"/>
            <a:ext cx="145202" cy="274057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76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敘述統計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圖片 3" descr="一張含有 文字, 路面, 監視器, 螢幕 的圖片&#10;&#10;自動產生的描述">
            <a:extLst>
              <a:ext uri="{FF2B5EF4-FFF2-40B4-BE49-F238E27FC236}">
                <a16:creationId xmlns:a16="http://schemas.microsoft.com/office/drawing/2014/main" id="{1E902242-1C01-1F41-9636-5C3271C58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"/>
          <a:stretch/>
        </p:blipFill>
        <p:spPr>
          <a:xfrm>
            <a:off x="639744" y="1493034"/>
            <a:ext cx="10972800" cy="37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0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相關係數</a:t>
            </a:r>
            <a:endParaRPr lang="en-US" altLang="zh-TW" sz="4400" b="1" dirty="0">
              <a:solidFill>
                <a:schemeClr val="tx1">
                  <a:lumMod val="75000"/>
                  <a:lumOff val="2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8DDA69F7-F565-5646-9DE8-A6120DFEF981}"/>
              </a:ext>
            </a:extLst>
          </p:cNvPr>
          <p:cNvSpPr/>
          <p:nvPr/>
        </p:nvSpPr>
        <p:spPr>
          <a:xfrm>
            <a:off x="-866287" y="5279629"/>
            <a:ext cx="2542346" cy="2433822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3">
            <a:extLst>
              <a:ext uri="{FF2B5EF4-FFF2-40B4-BE49-F238E27FC236}">
                <a16:creationId xmlns:a16="http://schemas.microsoft.com/office/drawing/2014/main" id="{C04C6C81-5BD4-7543-B9AE-ECD8A023166E}"/>
              </a:ext>
            </a:extLst>
          </p:cNvPr>
          <p:cNvSpPr/>
          <p:nvPr/>
        </p:nvSpPr>
        <p:spPr>
          <a:xfrm>
            <a:off x="10927365" y="-917342"/>
            <a:ext cx="2053448" cy="1926748"/>
          </a:xfrm>
          <a:prstGeom prst="ellipse">
            <a:avLst/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23">
            <a:extLst>
              <a:ext uri="{FF2B5EF4-FFF2-40B4-BE49-F238E27FC236}">
                <a16:creationId xmlns:a16="http://schemas.microsoft.com/office/drawing/2014/main" id="{FB96C905-282B-9041-8E05-627CF27F9D59}"/>
              </a:ext>
            </a:extLst>
          </p:cNvPr>
          <p:cNvSpPr/>
          <p:nvPr/>
        </p:nvSpPr>
        <p:spPr>
          <a:xfrm>
            <a:off x="908853" y="6284852"/>
            <a:ext cx="2053448" cy="1926748"/>
          </a:xfrm>
          <a:prstGeom prst="ellipse">
            <a:avLst/>
          </a:prstGeom>
          <a:solidFill>
            <a:srgbClr val="FFCA4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F19C0777-A129-814E-AEE3-0495030B7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8" y="1942526"/>
            <a:ext cx="10385556" cy="23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05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362</Words>
  <Application>Microsoft Macintosh PowerPoint</Application>
  <PresentationFormat>寬螢幕</PresentationFormat>
  <Paragraphs>80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Yuanti SC</vt:lpstr>
      <vt:lpstr>Arial</vt:lpstr>
      <vt:lpstr>Calibri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李冠瑩</cp:lastModifiedBy>
  <cp:revision>191</cp:revision>
  <dcterms:created xsi:type="dcterms:W3CDTF">2019-01-14T06:35:35Z</dcterms:created>
  <dcterms:modified xsi:type="dcterms:W3CDTF">2021-06-19T15:03:46Z</dcterms:modified>
</cp:coreProperties>
</file>